
<file path=[Content_Types].xml><?xml version="1.0" encoding="utf-8"?>
<Types xmlns="http://schemas.openxmlformats.org/package/2006/content-types">
  <Default Extension="xml" ContentType="application/xml"/>
  <Default Extension="rels" ContentType="application/vnd.openxmlformats-package.relationships+xml"/>
  <Default Extension="jpg" ContentType="image/jpeg"/>
  <Override PartName="/docProps/app.xml" ContentType="application/vnd.openxmlformats-officedocument.extended-properties+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9" Type="http://schemas.openxmlformats.org/officeDocument/2006/relationships/viewProps" Target="viewProps.xml" /><Relationship Id="rId8" Type="http://schemas.openxmlformats.org/officeDocument/2006/relationships/presProps" Target="presProps.xml" /><Relationship Id="rId1" Type="http://schemas.openxmlformats.org/officeDocument/2006/relationships/slideMaster" Target="slideMasters/slideMaster1.xml" /><Relationship Id="rId11" Type="http://schemas.openxmlformats.org/officeDocument/2006/relationships/tableStyles" Target="tableStyles.xml" /><Relationship Id="rId10"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ns2="http://schemas.microsoft.com/office/powerpoint/2010/main"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normAutofit/>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1444357513"/>
      </p:ext>
    </p:extLst>
  </p:cSld>
  <p:clrMapOvr>
    <a:masterClrMapping/>
  </p:clrMapOvr>
</p:sldLayout>
</file>

<file path=ppt/slideLayouts/slideLayout10.xml><?xml version="1.0" encoding="utf-8"?>
<p:sldLayout xmlns:a="http://schemas.openxmlformats.org/drawingml/2006/main" xmlns:ns2="http://schemas.microsoft.com/office/powerpoint/2010/main"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313914798"/>
      </p:ext>
    </p:extLst>
  </p:cSld>
  <p:clrMapOvr>
    <a:masterClrMapping/>
  </p:clrMapOvr>
</p:sldLayout>
</file>

<file path=ppt/slideLayouts/slideLayout11.xml><?xml version="1.0" encoding="utf-8"?>
<p:sldLayout xmlns:a="http://schemas.openxmlformats.org/drawingml/2006/main" xmlns:ns2="http://schemas.microsoft.com/office/powerpoint/2010/main"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2581529045"/>
      </p:ext>
    </p:extLst>
  </p:cSld>
  <p:clrMapOvr>
    <a:masterClrMapping/>
  </p:clrMapOvr>
</p:sldLayout>
</file>

<file path=ppt/slideLayouts/slideLayout2.xml><?xml version="1.0" encoding="utf-8"?>
<p:sldLayout xmlns:a="http://schemas.openxmlformats.org/drawingml/2006/main" xmlns:ns2="http://schemas.microsoft.com/office/powerpoint/2010/main"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338346009"/>
      </p:ext>
    </p:extLst>
  </p:cSld>
  <p:clrMapOvr>
    <a:masterClrMapping/>
  </p:clrMapOvr>
</p:sldLayout>
</file>

<file path=ppt/slideLayouts/slideLayout3.xml><?xml version="1.0" encoding="utf-8"?>
<p:sldLayout xmlns:a="http://schemas.openxmlformats.org/drawingml/2006/main" xmlns:ns2="http://schemas.microsoft.com/office/powerpoint/2010/main"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normAutofit/>
          </a:bodyPr>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1073069076"/>
      </p:ext>
    </p:extLst>
  </p:cSld>
  <p:clrMapOvr>
    <a:masterClrMapping/>
  </p:clrMapOvr>
</p:sldLayout>
</file>

<file path=ppt/slideLayouts/slideLayout4.xml><?xml version="1.0" encoding="utf-8"?>
<p:sldLayout xmlns:a="http://schemas.openxmlformats.org/drawingml/2006/main" xmlns:ns2="http://schemas.microsoft.com/office/powerpoint/2010/main"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28600"/>
            <a:ext cx="4038600" cy="4400550"/>
          </a:xfrm>
        </p:spPr>
        <p:txBody>
          <a:bodyPr>
            <a:normAutofit/>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28600"/>
            <a:ext cx="4038600" cy="4400550"/>
          </a:xfrm>
        </p:spPr>
        <p:txBody>
          <a:bodyPr>
            <a:normAutofit/>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2619886245"/>
      </p:ext>
    </p:extLst>
  </p:cSld>
  <p:clrMapOvr>
    <a:masterClrMapping/>
  </p:clrMapOvr>
</p:sldLayout>
</file>

<file path=ppt/slideLayouts/slideLayout5.xml><?xml version="1.0" encoding="utf-8"?>
<p:sldLayout xmlns:a="http://schemas.openxmlformats.org/drawingml/2006/main" xmlns:ns2="http://schemas.microsoft.com/office/powerpoint/2010/main"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ns2="http://schemas.microsoft.com/office/powerpoint/2010/main"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normAutofit/>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3540895647"/>
      </p:ext>
    </p:extLst>
  </p:cSld>
  <p:clrMapOvr>
    <a:masterClrMapping/>
  </p:clrMapOvr>
</p:sldLayout>
</file>

<file path=ppt/slideLayouts/slideLayout9.xml><?xml version="1.0" encoding="utf-8"?>
<p:sldLayout xmlns:a="http://schemas.openxmlformats.org/drawingml/2006/main" xmlns:ns2="http://schemas.microsoft.com/office/powerpoint/2010/main"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ns2:creationId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ns2="http://schemas.microsoft.com/office/powerpoint/2010/main" xmlns:ns3="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ns2:creationId val="3676200875"/>
      </p:ext>
    </p:extLst>
  </p:cSld>
  <p:clrMap accent1="accent1" accent2="accent2" accent3="accent3" accent4="accent4" accent5="accent5" accent6="accent6" bg1="lt1" bg2="lt2" folHlink="folHlink" hlink="hlink" tx1="dk1" tx2="dk2"/>
  <p:sldLayoutIdLst>
    <p:sldLayoutId id="2147483649" ns3:id="rId1"/>
    <p:sldLayoutId id="2147483650" ns3:id="rId2"/>
    <p:sldLayoutId id="2147483651" ns3:id="rId3"/>
    <p:sldLayoutId id="2147483652" ns3:id="rId4"/>
    <p:sldLayoutId id="2147483653" ns3:id="rId5"/>
    <p:sldLayoutId id="2147483654" ns3:id="rId6"/>
    <p:sldLayoutId id="2147483655" ns3:id="rId7"/>
    <p:sldLayoutId id="2147483656" ns3:id="rId8"/>
    <p:sldLayoutId id="2147483657" ns3:id="rId9"/>
    <p:sldLayoutId id="2147483658" ns3:id="rId10"/>
    <p:sldLayoutId id="2147483659" ns3:id="rId11"/>
  </p:sldLayoutIdLst>
  <p:txStyles>
    <p:titleStyle>
      <a:lvl1pPr algn="ctr" defTabSz="342900" eaLnBrk="1" hangingPunct="1" latinLnBrk="0" rtl="0">
        <a:spcBef>
          <a:spcPct val="0"/>
        </a:spcBef>
        <a:buNone/>
        <a:defRPr kern="1200" sz="3300">
          <a:solidFill>
            <a:schemeClr val="accent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0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jpg" /></Relationships>
</file>

<file path=ppt/slides/_rels/slide3.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2.jpg" /></Relationships>
</file>

<file path=ppt/slides/_rels/slide4.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3.jpg" /></Relationships>
</file>

<file path=ppt/slides/_rels/slide5.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4.jpg"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 Id="rId3" Type="http://schemas.openxmlformats.org/officeDocument/2006/relationships/hyperlink" Target="https://reground.org/talk" TargetMode="External" /><Relationship Id="rId2" Type="http://schemas.openxmlformats.org/officeDocument/2006/relationships/image" Target="../media/image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How To Get Your Stories In Front Of The Readers Who Need Them</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Will Estes</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2" sz="half" type="body"/>
          </p:nvPr>
        </p:nvSpPr>
        <p:spPr/>
        <p:txBody>
          <a:bodyPr/>
          <a:lstStyle/>
          <a:p>
            <a:pPr lvl="0" indent="0" marL="0">
              <a:buNone/>
            </a:pPr>
            <a:r>
              <a:rPr/>
              <a:t>Most advice on making a living as a writer tells you to hustle, place ads with the right keywords and the like. That absolutely works. It’s also not why you’re an author.</a:t>
            </a:r>
          </a:p>
          <a:p>
            <a:pPr lvl="0" indent="0" marL="0">
              <a:buNone/>
            </a:pPr>
            <a:r>
              <a:rPr/>
              <a:t>You want to know your story reached the one reader who needed it. And if there’s one reader who needs your stories, there’s more than one.</a:t>
            </a:r>
          </a:p>
        </p:txBody>
      </p:sp>
      <p:pic>
        <p:nvPicPr>
          <p:cNvPr descr="images/intro-reader.jpg" id="0" name="Picture 1"/>
          <p:cNvPicPr>
            <a:picLocks noGrp="1" noChangeAspect="1"/>
          </p:cNvPicPr>
          <p:nvPr/>
        </p:nvPicPr>
        <p:blipFill>
          <a:blip r:embed="rId2"/>
          <a:stretch>
            <a:fillRect/>
          </a:stretch>
        </p:blipFill>
        <p:spPr bwMode="auto">
          <a:xfrm>
            <a:off x="3937000" y="203200"/>
            <a:ext cx="4381500" cy="4381500"/>
          </a:xfrm>
          <a:prstGeom prst="rect">
            <a:avLst/>
          </a:prstGeom>
          <a:noFill/>
          <a:ln w="9525">
            <a:noFill/>
            <a:headEnd/>
            <a:tailEnd/>
          </a:ln>
        </p:spPr>
      </p:pic>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p>
            <a:pPr lvl="0" indent="0" marL="0">
              <a:buNone/>
            </a:pPr>
            <a:r>
              <a:rPr/>
              <a:t>Step 1: Find a review by a reader who deeply connected with your story.</a:t>
            </a:r>
          </a:p>
        </p:txBody>
      </p:sp>
      <p:sp>
        <p:nvSpPr>
          <p:cNvPr id="4" name="Text Placeholder 3"/>
          <p:cNvSpPr>
            <a:spLocks noGrp="1"/>
          </p:cNvSpPr>
          <p:nvPr>
            <p:ph idx="2" sz="half" type="body"/>
          </p:nvPr>
        </p:nvSpPr>
        <p:spPr/>
        <p:txBody>
          <a:bodyPr/>
          <a:lstStyle/>
          <a:p>
            <a:pPr lvl="0" indent="0" marL="0">
              <a:buNone/>
            </a:pPr>
            <a:r>
              <a:rPr/>
              <a:t>You’re looking for reviews that go beyond “great book!” — the ones where a reader took time to describe what the story did to them. They might be on book-focused sites, blogs, or social media posts. These are the readers who got it. They’re the seed of everything that follows.</a:t>
            </a:r>
          </a:p>
        </p:txBody>
      </p:sp>
      <p:pic>
        <p:nvPicPr>
          <p:cNvPr descr="images/step-1-review.jpg" id="0" name="Picture 1"/>
          <p:cNvPicPr>
            <a:picLocks noGrp="1" noChangeAspect="1"/>
          </p:cNvPicPr>
          <p:nvPr/>
        </p:nvPicPr>
        <p:blipFill>
          <a:blip r:embed="rId2"/>
          <a:stretch>
            <a:fillRect/>
          </a:stretch>
        </p:blipFill>
        <p:spPr bwMode="auto">
          <a:xfrm>
            <a:off x="3937000" y="203200"/>
            <a:ext cx="4381500" cy="4381500"/>
          </a:xfrm>
          <a:prstGeom prst="rect">
            <a:avLst/>
          </a:prstGeom>
          <a:noFill/>
          <a:ln w="9525">
            <a:noFill/>
            <a:headEnd/>
            <a:tailEnd/>
          </a:ln>
        </p:spPr>
      </p:pic>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p>
            <a:pPr lvl="0" indent="0" marL="0">
              <a:buNone/>
            </a:pPr>
            <a:r>
              <a:rPr/>
              <a:t>Step 2: Comment on their review with heartfelt thanks.</a:t>
            </a:r>
          </a:p>
        </p:txBody>
      </p:sp>
      <p:sp>
        <p:nvSpPr>
          <p:cNvPr id="4" name="Text Placeholder 3"/>
          <p:cNvSpPr>
            <a:spLocks noGrp="1"/>
          </p:cNvSpPr>
          <p:nvPr>
            <p:ph idx="2" sz="half" type="body"/>
          </p:nvPr>
        </p:nvSpPr>
        <p:spPr/>
        <p:txBody>
          <a:bodyPr/>
          <a:lstStyle/>
          <a:p>
            <a:pPr lvl="0" indent="0" marL="0">
              <a:buNone/>
            </a:pPr>
            <a:r>
              <a:rPr/>
              <a:t>Thank the reviewer for their review. Ideally you do this on the review itself. Be as specific as they were. Be as warm as they were. You’re not just thanking one reader. You’re showing every future reader what it looks like when someone gets your work and you notice.</a:t>
            </a:r>
          </a:p>
        </p:txBody>
      </p:sp>
      <p:pic>
        <p:nvPicPr>
          <p:cNvPr descr="images/step-2-thankyou.jpg" id="0" name="Picture 1"/>
          <p:cNvPicPr>
            <a:picLocks noGrp="1" noChangeAspect="1"/>
          </p:cNvPicPr>
          <p:nvPr/>
        </p:nvPicPr>
        <p:blipFill>
          <a:blip r:embed="rId2"/>
          <a:stretch>
            <a:fillRect/>
          </a:stretch>
        </p:blipFill>
        <p:spPr bwMode="auto">
          <a:xfrm>
            <a:off x="3937000" y="203200"/>
            <a:ext cx="4381500" cy="4381500"/>
          </a:xfrm>
          <a:prstGeom prst="rect">
            <a:avLst/>
          </a:prstGeom>
          <a:noFill/>
          <a:ln w="9525">
            <a:noFill/>
            <a:headEnd/>
            <a:tailEnd/>
          </a:ln>
        </p:spPr>
      </p:pic>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lstStyle/>
          <a:p>
            <a:pPr lvl="0" indent="0" marL="0">
              <a:buNone/>
            </a:pPr>
            <a:r>
              <a:rPr/>
              <a:t>Step 3: Share what they connected with in your story.</a:t>
            </a:r>
          </a:p>
        </p:txBody>
      </p:sp>
      <p:sp>
        <p:nvSpPr>
          <p:cNvPr id="4" name="Text Placeholder 3"/>
          <p:cNvSpPr>
            <a:spLocks noGrp="1"/>
          </p:cNvSpPr>
          <p:nvPr>
            <p:ph idx="2" sz="half" type="body"/>
          </p:nvPr>
        </p:nvSpPr>
        <p:spPr/>
        <p:txBody>
          <a:bodyPr/>
          <a:lstStyle/>
          <a:p>
            <a:pPr lvl="0" indent="0" marL="0">
              <a:buNone/>
            </a:pPr>
            <a:r>
              <a:rPr/>
              <a:t>Share what the reader actually connected with in your story publicly to your audience: on social media, your email list, wherever your readers are. Before you thanked them. Now you’re responding to the specific thing they connected with. You’re not just responding to one person. You’re becoming a beacon: showing other readers like them that your stories are out there and that someone who needed your stories already found them.</a:t>
            </a:r>
          </a:p>
        </p:txBody>
      </p:sp>
      <p:pic>
        <p:nvPicPr>
          <p:cNvPr descr="images/step-3-computer.jpg" id="0" name="Picture 1"/>
          <p:cNvPicPr>
            <a:picLocks noGrp="1" noChangeAspect="1"/>
          </p:cNvPicPr>
          <p:nvPr/>
        </p:nvPicPr>
        <p:blipFill>
          <a:blip r:embed="rId2"/>
          <a:stretch>
            <a:fillRect/>
          </a:stretch>
        </p:blipFill>
        <p:spPr bwMode="auto">
          <a:xfrm>
            <a:off x="3937000" y="203200"/>
            <a:ext cx="4381500" cy="4381500"/>
          </a:xfrm>
          <a:prstGeom prst="rect">
            <a:avLst/>
          </a:prstGeom>
          <a:noFill/>
          <a:ln w="9525">
            <a:noFill/>
            <a:headEnd/>
            <a:tailEnd/>
          </a:ln>
        </p:spPr>
      </p:pic>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descr="images/author-photo.jpg" id="0" name="Picture 1"/>
          <p:cNvPicPr>
            <a:picLocks noGrp="1" noChangeAspect="1"/>
          </p:cNvPicPr>
          <p:nvPr/>
        </p:nvPicPr>
        <p:blipFill>
          <a:blip r:embed="rId2"/>
          <a:stretch>
            <a:fillRect/>
          </a:stretch>
        </p:blipFill>
        <p:spPr bwMode="auto">
          <a:xfrm>
            <a:off x="825500" y="228600"/>
            <a:ext cx="3302000" cy="4394200"/>
          </a:xfrm>
          <a:prstGeom prst="rect">
            <a:avLst/>
          </a:prstGeom>
          <a:noFill/>
          <a:ln w="9525">
            <a:noFill/>
            <a:headEnd/>
            <a:tailEnd/>
          </a:ln>
        </p:spPr>
      </p:pic>
      <p:sp>
        <p:nvSpPr>
          <p:cNvPr id="4" name="Content Placeholder 3"/>
          <p:cNvSpPr>
            <a:spLocks noGrp="1"/>
          </p:cNvSpPr>
          <p:nvPr>
            <p:ph idx="2" sz="half"/>
          </p:nvPr>
        </p:nvSpPr>
        <p:spPr/>
        <p:txBody>
          <a:bodyPr/>
          <a:lstStyle/>
          <a:p>
            <a:pPr lvl="0" indent="0" marL="0">
              <a:buNone/>
            </a:pPr>
            <a:r>
              <a:rPr/>
              <a:t>By: Will Estes — ReGround</a:t>
            </a:r>
          </a:p>
          <a:p>
            <a:pPr lvl="0" indent="0" marL="0">
              <a:buNone/>
            </a:pPr>
            <a:r>
              <a:rPr b="1"/>
              <a:t>Are you wondering how to get your stories in front of readers who need them?</a:t>
            </a:r>
          </a:p>
          <a:p>
            <a:pPr lvl="0" indent="0" marL="0">
              <a:buNone/>
            </a:pPr>
            <a:r>
              <a:rPr/>
              <a:t>Let’s talk one on one and find out if working with me is the right fit for you. I’ll look at your specific situation. We’ll map out how you get your stories to reach the readers who need them.</a:t>
            </a:r>
          </a:p>
          <a:p>
            <a:pPr lvl="0" indent="0" marL="0">
              <a:buNone/>
            </a:pPr>
            <a:r>
              <a:rPr>
                <a:hlinkClick r:id="rId3"/>
              </a:rPr>
              <a:t>Get a Free Strategy Session</a:t>
            </a:r>
          </a:p>
        </p:txBody>
      </p:sp>
    </p:spTree>
  </p:cSld>
</p:sld>
</file>

<file path=ppt/theme/theme1.xml><?xml version="1.0" encoding="utf-8"?>
<a:theme xmlns:a="http://schemas.openxmlformats.org/drawingml/2006/main" name="Office Theme">
  <a:themeElements>
    <a:clrScheme name="ReGround">
      <a:dk1>
        <a:srgbClr val="F0EBE3"/>
      </a:dk1>
      <a:lt1>
        <a:srgbClr val="1C1917"/>
      </a:lt1>
      <a:dk2>
        <a:srgbClr val="4A6FA5"/>
      </a:dk2>
      <a:lt2>
        <a:srgbClr val="2D2A26"/>
      </a:lt2>
      <a:accent1>
        <a:srgbClr val="8FA8D1"/>
      </a:accent1>
      <a:accent2>
        <a:srgbClr val="2DD4C4"/>
      </a:accent2>
      <a:accent3>
        <a:srgbClr val="4A6FA5"/>
      </a:accent3>
      <a:accent4>
        <a:srgbClr val="8FA8D1"/>
      </a:accent4>
      <a:accent5>
        <a:srgbClr val="2DD4C4"/>
      </a:accent5>
      <a:accent6>
        <a:srgbClr val="4A6FA5"/>
      </a:accent6>
      <a:hlink>
        <a:srgbClr val="8FA8D1"/>
      </a:hlink>
      <a:folHlink>
        <a:srgbClr val="8FA8D1"/>
      </a:folHlink>
    </a:clrScheme>
    <a:fontScheme name="Office">
      <a:majorFont>
        <a:latin typeface="Roboto"/>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Open San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Get Your Stories In Front Of The Readers Who Need Them</dc:title>
  <dc:creator>Will Estes</dc:creator>
  <cp:keywords/>
  <dcterms:created xsi:type="dcterms:W3CDTF">2026-08-06T23:16:46Z</dcterms:created>
  <dcterms:modified xsi:type="dcterms:W3CDTF">2026-08-06T23:16:46Z</dcterms:modified>
</cp:coreProperties>
</file>

<file path=docProps/custom.xml><?xml version="1.0" encoding="utf-8"?>
<Properties xmlns="http://schemas.openxmlformats.org/officeDocument/2006/custom-properties" xmlns:vt="http://schemas.openxmlformats.org/officeDocument/2006/docPropsVTypes"/>
</file>